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Papyrus" pitchFamily="66" charset="0"/>
              </a:rPr>
              <a:t>Ending Cancer in Our Generation Foundation Revenue Breakdown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Ending Cancer in Our Generation Foundation Revenue Breakdown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Sheet1!$A$2:$A$5</c:f>
              <c:strCache>
                <c:ptCount val="2"/>
                <c:pt idx="0">
                  <c:v>Public Contributions</c:v>
                </c:pt>
                <c:pt idx="1">
                  <c:v>Annual Benefit-2011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1187</c:v>
                </c:pt>
                <c:pt idx="1">
                  <c:v>324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Papyrus" pitchFamily="66" charset="0"/>
              </a:rPr>
              <a:t>Ending Cancer in Our Generation Expenses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Ending Cancer in Our Generation Expenses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Startup Costs</c:v>
                </c:pt>
                <c:pt idx="1">
                  <c:v>Program Expenses- 2011 Benefit</c:v>
                </c:pt>
                <c:pt idx="2">
                  <c:v>2012 benefit Expenses</c:v>
                </c:pt>
                <c:pt idx="3">
                  <c:v>Office Expenses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552</c:v>
                </c:pt>
                <c:pt idx="1">
                  <c:v>185</c:v>
                </c:pt>
                <c:pt idx="2">
                  <c:v>34</c:v>
                </c:pt>
                <c:pt idx="3">
                  <c:v>345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0556-2082-4955-B5CE-30B1959D159A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B909-C9C8-4BC8-8DB3-BF0B3464F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5.jpeg"/><Relationship Id="rId5" Type="http://schemas.openxmlformats.org/officeDocument/2006/relationships/image" Target="../media/image8.jpeg"/><Relationship Id="rId15" Type="http://schemas.openxmlformats.org/officeDocument/2006/relationships/hyperlink" Target="http://www.seankimerling.org/" TargetMode="External"/><Relationship Id="rId23" Type="http://schemas.openxmlformats.org/officeDocument/2006/relationships/image" Target="../media/image24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hyperlink" Target="http://www.facebook.com/media/set/?set=a.124912367578344.19946.124911970911717&amp;type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slonNo540SwaD" pitchFamily="66" charset="0"/>
              </a:rPr>
              <a:t>The Ending Cancer in Our Generation Foundation</a:t>
            </a:r>
            <a:endParaRPr lang="en-US" dirty="0">
              <a:latin typeface="CaslonNo540Swa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838200"/>
          </a:xfrm>
        </p:spPr>
        <p:txBody>
          <a:bodyPr/>
          <a:lstStyle/>
          <a:p>
            <a:r>
              <a:rPr lang="en-US" dirty="0" smtClean="0">
                <a:latin typeface="Engravers MT" pitchFamily="18" charset="0"/>
              </a:rPr>
              <a:t>2011 Annual Report</a:t>
            </a:r>
            <a:endParaRPr lang="en-US" dirty="0">
              <a:latin typeface="Engravers MT" pitchFamily="18" charset="0"/>
            </a:endParaRPr>
          </a:p>
        </p:txBody>
      </p:sp>
      <p:pic>
        <p:nvPicPr>
          <p:cNvPr id="4" name="Picture 3" descr="Ending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048000"/>
            <a:ext cx="1883664" cy="2582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Calligraphy" pitchFamily="66" charset="0"/>
              </a:rPr>
              <a:t>A Community </a:t>
            </a:r>
            <a:r>
              <a:rPr lang="en-US" sz="2000" dirty="0">
                <a:latin typeface="Lucida Calligraphy" pitchFamily="66" charset="0"/>
              </a:rPr>
              <a:t>of </a:t>
            </a:r>
            <a:r>
              <a:rPr lang="en-US" sz="2000" dirty="0" smtClean="0">
                <a:latin typeface="Lucida Calligraphy" pitchFamily="66" charset="0"/>
              </a:rPr>
              <a:t>artists </a:t>
            </a:r>
            <a:r>
              <a:rPr lang="en-US" sz="2000" dirty="0">
                <a:latin typeface="Lucida Calligraphy" pitchFamily="66" charset="0"/>
              </a:rPr>
              <a:t>promoting cancer awareness and survivorship through their mediums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Lucida Calligraphy" pitchFamily="66" charset="0"/>
              </a:rPr>
              <a:t>The Ending Cancer in Our Generation Foundation Board of Directors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27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 </a:t>
            </a:r>
            <a:r>
              <a:rPr lang="en-US" sz="4400" dirty="0" smtClean="0">
                <a:latin typeface="Lucida Calligraphy" pitchFamily="66" charset="0"/>
              </a:rPr>
              <a:t>Jetty Ann </a:t>
            </a:r>
            <a:r>
              <a:rPr lang="en-US" sz="4400" dirty="0" err="1" smtClean="0">
                <a:latin typeface="Lucida Calligraphy" pitchFamily="66" charset="0"/>
              </a:rPr>
              <a:t>Kircher</a:t>
            </a:r>
            <a:endParaRPr lang="en-US" sz="4400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en-US" sz="4400" dirty="0" smtClean="0">
                <a:latin typeface="Lucida Calligraphy" pitchFamily="66" charset="0"/>
              </a:rPr>
              <a:t>Matthew Fish</a:t>
            </a:r>
          </a:p>
          <a:p>
            <a:pPr>
              <a:buNone/>
            </a:pPr>
            <a:r>
              <a:rPr lang="en-US" sz="4400" dirty="0" err="1" smtClean="0">
                <a:latin typeface="Lucida Calligraphy" pitchFamily="66" charset="0"/>
              </a:rPr>
              <a:t>DaShawn</a:t>
            </a:r>
            <a:r>
              <a:rPr lang="en-US" sz="4400" dirty="0" smtClean="0">
                <a:latin typeface="Lucida Calligraphy" pitchFamily="66" charset="0"/>
              </a:rPr>
              <a:t> Hall</a:t>
            </a:r>
          </a:p>
          <a:p>
            <a:pPr>
              <a:buNone/>
            </a:pPr>
            <a:r>
              <a:rPr lang="en-US" sz="4400" dirty="0" smtClean="0">
                <a:latin typeface="Lucida Calligraphy" pitchFamily="66" charset="0"/>
              </a:rPr>
              <a:t>Jacob Hendricks</a:t>
            </a:r>
          </a:p>
          <a:p>
            <a:pPr>
              <a:buNone/>
            </a:pPr>
            <a:r>
              <a:rPr lang="en-US" sz="4400" dirty="0" smtClean="0">
                <a:latin typeface="Lucida Calligraphy" pitchFamily="66" charset="0"/>
              </a:rPr>
              <a:t>Young woo Song</a:t>
            </a:r>
            <a:endParaRPr lang="en-US" sz="4400" dirty="0">
              <a:latin typeface="Lucida Calligraphy" pitchFamily="66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09600" y="1951037"/>
            <a:ext cx="838200" cy="838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762000" y="4618037"/>
            <a:ext cx="533400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838200" y="3779837"/>
            <a:ext cx="304800" cy="609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685800" y="2941637"/>
            <a:ext cx="6096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>
            <a:off x="762000" y="5303837"/>
            <a:ext cx="609600" cy="6096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629400" cy="10223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Lucida Calligraphy" pitchFamily="66" charset="0"/>
              </a:rPr>
              <a:t>The Ending Cancer in Our Generation Foundation</a:t>
            </a:r>
            <a:endParaRPr lang="en-US" sz="3600" dirty="0"/>
          </a:p>
        </p:txBody>
      </p:sp>
      <p:sp>
        <p:nvSpPr>
          <p:cNvPr id="6" name="Vertical Text Placeholder 5"/>
          <p:cNvSpPr>
            <a:spLocks noGrp="1"/>
          </p:cNvSpPr>
          <p:nvPr>
            <p:ph idx="1"/>
          </p:nvPr>
        </p:nvSpPr>
        <p:spPr>
          <a:xfrm>
            <a:off x="6858000" y="685800"/>
            <a:ext cx="685800" cy="5853113"/>
          </a:xfrm>
          <a:solidFill>
            <a:srgbClr val="33CC33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T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H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A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N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K</a:t>
            </a:r>
          </a:p>
          <a:p>
            <a:endParaRPr lang="en-US" b="1" dirty="0">
              <a:latin typeface="Shifty Chica" pitchFamily="2" charset="0"/>
            </a:endParaRP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Y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O</a:t>
            </a:r>
          </a:p>
          <a:p>
            <a:pPr>
              <a:buNone/>
            </a:pPr>
            <a:r>
              <a:rPr lang="en-US" b="1" dirty="0" smtClean="0">
                <a:latin typeface="Shifty Chica" pitchFamily="2" charset="0"/>
              </a:rPr>
              <a:t> U</a:t>
            </a:r>
            <a:endParaRPr lang="en-US" b="1" dirty="0">
              <a:latin typeface="Shifty Chica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6629400" cy="4691063"/>
          </a:xfrm>
        </p:spPr>
        <p:txBody>
          <a:bodyPr/>
          <a:lstStyle/>
          <a:p>
            <a:r>
              <a:rPr lang="en-US" sz="2400" dirty="0" smtClean="0">
                <a:latin typeface="Lucida Calligraphy" pitchFamily="66" charset="0"/>
              </a:rPr>
              <a:t>The Ending Cancer in Our Generation Foundation is a community for anyone affected by cancer to come together and make connections and promote awareness and survivorship through art. We are striving to build a comprehensive online community for all. We would like to take a moment to thank everyone who helped us in our first year of existence. Without your support, we would not be here. </a:t>
            </a:r>
          </a:p>
          <a:p>
            <a:endParaRPr lang="en-US" dirty="0"/>
          </a:p>
        </p:txBody>
      </p:sp>
      <p:pic>
        <p:nvPicPr>
          <p:cNvPr id="13" name="Picture 12" descr="thankyoubanner2.jpg"/>
          <p:cNvPicPr>
            <a:picLocks noChangeAspect="1"/>
          </p:cNvPicPr>
          <p:nvPr/>
        </p:nvPicPr>
        <p:blipFill>
          <a:blip r:embed="rId2" cstate="print"/>
          <a:srcRect l="84259" t="489"/>
          <a:stretch>
            <a:fillRect/>
          </a:stretch>
        </p:blipFill>
        <p:spPr>
          <a:xfrm>
            <a:off x="7620000" y="4038600"/>
            <a:ext cx="1295400" cy="1791892"/>
          </a:xfrm>
          <a:prstGeom prst="rect">
            <a:avLst/>
          </a:prstGeom>
        </p:spPr>
      </p:pic>
      <p:pic>
        <p:nvPicPr>
          <p:cNvPr id="14" name="Picture 13" descr="thankyoubanner2.jpg"/>
          <p:cNvPicPr>
            <a:picLocks noChangeAspect="1"/>
          </p:cNvPicPr>
          <p:nvPr/>
        </p:nvPicPr>
        <p:blipFill>
          <a:blip r:embed="rId2" cstate="print"/>
          <a:srcRect l="1667" t="488" r="84167" b="489"/>
          <a:stretch>
            <a:fillRect/>
          </a:stretch>
        </p:blipFill>
        <p:spPr>
          <a:xfrm>
            <a:off x="7620000" y="533400"/>
            <a:ext cx="1295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>
              <a:latin typeface="Lucida Calligraphy" pitchFamily="66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28600" y="2057400"/>
          <a:ext cx="5029200" cy="3398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51827"/>
                <a:gridCol w="22773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slonNo540SwaD" pitchFamily="66" charset="0"/>
                        </a:rPr>
                        <a:t>Date </a:t>
                      </a:r>
                      <a:endParaRPr lang="en-US" sz="2400" dirty="0">
                        <a:latin typeface="CaslonNo540SwaD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slonNo540SwaD" pitchFamily="66" charset="0"/>
                        </a:rPr>
                        <a:t>Accomplishment</a:t>
                      </a:r>
                      <a:endParaRPr lang="en-US" sz="2400" dirty="0">
                        <a:latin typeface="CaslonNo540SwaD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June 30</a:t>
                      </a:r>
                      <a:r>
                        <a:rPr lang="en-US" baseline="30000" dirty="0" smtClean="0">
                          <a:latin typeface="Lucida Calligraphy" pitchFamily="66" charset="0"/>
                        </a:rPr>
                        <a:t>th</a:t>
                      </a:r>
                      <a:r>
                        <a:rPr lang="en-US" dirty="0" smtClean="0">
                          <a:latin typeface="Lucida Calligraphy" pitchFamily="66" charset="0"/>
                        </a:rPr>
                        <a:t>, 2011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Founded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October 22</a:t>
                      </a:r>
                      <a:r>
                        <a:rPr lang="en-US" baseline="30000" dirty="0" smtClean="0">
                          <a:latin typeface="Lucida Calligraphy" pitchFamily="66" charset="0"/>
                        </a:rPr>
                        <a:t>nd</a:t>
                      </a:r>
                      <a:r>
                        <a:rPr lang="en-US" dirty="0" smtClean="0">
                          <a:latin typeface="Lucida Calligraphy" pitchFamily="66" charset="0"/>
                        </a:rPr>
                        <a:t>, 2011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2011</a:t>
                      </a:r>
                      <a:r>
                        <a:rPr lang="en-US" baseline="0" dirty="0" smtClean="0">
                          <a:latin typeface="Lucida Calligraphy" pitchFamily="66" charset="0"/>
                        </a:rPr>
                        <a:t> Benefit Held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October 31</a:t>
                      </a:r>
                      <a:r>
                        <a:rPr lang="en-US" baseline="30000" dirty="0" smtClean="0">
                          <a:latin typeface="Lucida Calligraphy" pitchFamily="66" charset="0"/>
                        </a:rPr>
                        <a:t>st</a:t>
                      </a:r>
                      <a:r>
                        <a:rPr lang="en-US" dirty="0" smtClean="0">
                          <a:latin typeface="Lucida Calligraphy" pitchFamily="66" charset="0"/>
                        </a:rPr>
                        <a:t>,</a:t>
                      </a:r>
                      <a:r>
                        <a:rPr lang="en-US" baseline="0" dirty="0" smtClean="0">
                          <a:latin typeface="Lucida Calligraphy" pitchFamily="66" charset="0"/>
                        </a:rPr>
                        <a:t> 2011 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IRS Determination Letter Dated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November 26</a:t>
                      </a:r>
                      <a:r>
                        <a:rPr lang="en-US" baseline="30000" dirty="0" smtClean="0">
                          <a:latin typeface="Lucida Calligraphy" pitchFamily="66" charset="0"/>
                        </a:rPr>
                        <a:t>th</a:t>
                      </a:r>
                      <a:r>
                        <a:rPr lang="en-US" dirty="0" smtClean="0">
                          <a:latin typeface="Lucida Calligraphy" pitchFamily="66" charset="0"/>
                        </a:rPr>
                        <a:t>, 2011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Ram</a:t>
                      </a:r>
                      <a:r>
                        <a:rPr lang="en-US" baseline="0" dirty="0" smtClean="0">
                          <a:latin typeface="Lucida Calligraphy" pitchFamily="66" charset="0"/>
                        </a:rPr>
                        <a:t> Scholarship for the Arts Uploaded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December 31</a:t>
                      </a:r>
                      <a:r>
                        <a:rPr lang="en-US" baseline="30000" dirty="0" smtClean="0">
                          <a:latin typeface="Lucida Calligraphy" pitchFamily="66" charset="0"/>
                        </a:rPr>
                        <a:t>st</a:t>
                      </a:r>
                      <a:r>
                        <a:rPr lang="en-US" dirty="0" smtClean="0">
                          <a:latin typeface="Lucida Calligraphy" pitchFamily="66" charset="0"/>
                        </a:rPr>
                        <a:t>, 2011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 pitchFamily="66" charset="0"/>
                        </a:rPr>
                        <a:t>Tax Year End</a:t>
                      </a:r>
                      <a:endParaRPr lang="en-US" dirty="0">
                        <a:latin typeface="Lucida Calligraphy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CaslonNo540SwaD" pitchFamily="66" charset="0"/>
              </a:rPr>
              <a:t>This is the first formal year of existence for the Ending Cancer in Our Generation Foundation, but we have accomplished several large items since our formal founding on June 30</a:t>
            </a:r>
            <a:r>
              <a:rPr lang="en-US" sz="3200" baseline="30000" dirty="0" smtClean="0">
                <a:latin typeface="CaslonNo540SwaD" pitchFamily="66" charset="0"/>
              </a:rPr>
              <a:t>th</a:t>
            </a:r>
            <a:r>
              <a:rPr lang="en-US" sz="3200" dirty="0" smtClean="0">
                <a:latin typeface="CaslonNo540SwaD" pitchFamily="66" charset="0"/>
              </a:rPr>
              <a:t>, 2011</a:t>
            </a:r>
            <a:endParaRPr lang="en-US" sz="3200" dirty="0">
              <a:latin typeface="CaslonNo540SwaD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/>
          </a:p>
        </p:txBody>
      </p:sp>
      <p:pic>
        <p:nvPicPr>
          <p:cNvPr id="6" name="Content Placeholder 5" descr="scholarship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95446"/>
            <a:ext cx="2286000" cy="21101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2286000"/>
            <a:ext cx="5943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2012, our annual benefit will be held through </a:t>
            </a:r>
            <a:r>
              <a:rPr lang="en-US" dirty="0" err="1"/>
              <a:t>e</a:t>
            </a:r>
            <a:r>
              <a:rPr lang="en-US" dirty="0" err="1" smtClean="0"/>
              <a:t>bay</a:t>
            </a:r>
            <a:r>
              <a:rPr lang="en-US" dirty="0" smtClean="0"/>
              <a:t>. With this event style we will be able to reach a larger audience and hopefully raise more funds for our organization.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also award our first ever scholarship in August 2012. We are currently accepting applications and have many great applicants.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</a:rPr>
              <a:t>Our Future Goals for 2012</a:t>
            </a:r>
            <a:endParaRPr lang="en-US" sz="2400" dirty="0">
              <a:latin typeface="Lucida Calligraphy" pitchFamily="66" charset="0"/>
            </a:endParaRPr>
          </a:p>
        </p:txBody>
      </p:sp>
      <p:pic>
        <p:nvPicPr>
          <p:cNvPr id="7" name="Picture 6" descr="annual bene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439997"/>
            <a:ext cx="2298192" cy="17510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8683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Lucida Calligraphy" pitchFamily="66" charset="0"/>
              </a:rPr>
              <a:t>The Ending Cancer in Our Generation Foundation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316600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/>
                <a:gridCol w="228600"/>
                <a:gridCol w="1219200"/>
                <a:gridCol w="304800"/>
                <a:gridCol w="1524000"/>
                <a:gridCol w="23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Britannic Bold" pitchFamily="34" charset="0"/>
                        </a:rPr>
                        <a:t>Assets</a:t>
                      </a:r>
                      <a:endParaRPr lang="en-US" sz="2000" b="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ritannic Bold" pitchFamily="34" charset="0"/>
                        </a:rPr>
                        <a:t>2011</a:t>
                      </a:r>
                      <a:endParaRPr lang="en-US" b="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ritannic Bold" pitchFamily="34" charset="0"/>
                        </a:rPr>
                        <a:t>2010</a:t>
                      </a:r>
                      <a:endParaRPr lang="en-US" b="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Cash</a:t>
                      </a:r>
                      <a:r>
                        <a:rPr lang="en-US" sz="2000" baseline="0" dirty="0" smtClean="0"/>
                        <a:t> and Cash Equivalents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$1,187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 Service Revenue- Annual</a:t>
                      </a:r>
                      <a:r>
                        <a:rPr lang="en-US" sz="2000" baseline="0" dirty="0" smtClean="0"/>
                        <a:t> Benefit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$324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Assets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$1,511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ritannic Bold" pitchFamily="34" charset="0"/>
                        </a:rPr>
                        <a:t>Liabilities (Deficit)</a:t>
                      </a:r>
                      <a:endParaRPr lang="en-US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ritannic Bold" pitchFamily="34" charset="0"/>
                        </a:rPr>
                        <a:t>2011</a:t>
                      </a:r>
                      <a:endParaRPr lang="en-US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ritannic Bold" pitchFamily="34" charset="0"/>
                        </a:rPr>
                        <a:t>2010</a:t>
                      </a:r>
                      <a:endParaRPr lang="en-US" b="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Office Expenses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$345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Administrative</a:t>
                      </a:r>
                      <a:r>
                        <a:rPr lang="en-US" sz="2000" baseline="0" dirty="0" smtClean="0"/>
                        <a:t> Expenses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$771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Liabilities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$1,116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 Assets or Fund Balances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$395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28600" y="1359694"/>
            <a:ext cx="9372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Statement of Financial Position</a:t>
            </a:r>
            <a:br>
              <a:rPr lang="en-US" sz="2800" dirty="0" smtClean="0"/>
            </a:br>
            <a:r>
              <a:rPr lang="en-US" sz="2800" dirty="0" smtClean="0"/>
              <a:t>For years ending December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38600" y="18288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828800"/>
          <a:ext cx="3581400" cy="292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/>
                <a:gridCol w="238760"/>
                <a:gridCol w="1193800"/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 pitchFamily="34" charset="0"/>
                        </a:rPr>
                        <a:t>Revenue</a:t>
                      </a:r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 pitchFamily="34" charset="0"/>
                        </a:rPr>
                        <a:t>Total  (US $)</a:t>
                      </a:r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Public Contributions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$1187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 Benefit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$324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Revenue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$1511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600200"/>
          <a:ext cx="518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752600"/>
          <a:ext cx="3581400" cy="462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/>
                <a:gridCol w="238760"/>
                <a:gridCol w="1193800"/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 pitchFamily="34" charset="0"/>
                        </a:rPr>
                        <a:t>Expense</a:t>
                      </a:r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 pitchFamily="34" charset="0"/>
                        </a:rPr>
                        <a:t>Total  (US $)</a:t>
                      </a:r>
                      <a:endParaRPr lang="en-US" sz="2400" dirty="0">
                        <a:latin typeface="Britann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Start Up</a:t>
                      </a:r>
                      <a:r>
                        <a:rPr lang="en-US" sz="2000" baseline="0" dirty="0" smtClean="0"/>
                        <a:t> Costs- First Year Fees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$552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 Expenses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$185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 Benefit Expenses-</a:t>
                      </a:r>
                      <a:r>
                        <a:rPr lang="en-US" sz="2000" baseline="0" dirty="0" smtClean="0"/>
                        <a:t> Planning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Office Expenses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$345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Expenses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$1116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Papyrus" pitchFamily="66" charset="0"/>
              </a:rPr>
              <a:t>We would like to thank our Sponsors for the 2011 Benefit</a:t>
            </a:r>
          </a:p>
          <a:p>
            <a:pPr marL="0" indent="0">
              <a:buNone/>
            </a:pPr>
            <a:r>
              <a:rPr lang="en-US" sz="2400" dirty="0" smtClean="0">
                <a:latin typeface="Papyrus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2400" dirty="0" smtClean="0">
                <a:latin typeface="Papyrus" pitchFamily="66" charset="0"/>
              </a:rPr>
              <a:t>		</a:t>
            </a:r>
          </a:p>
          <a:p>
            <a:pPr marL="0" indent="0">
              <a:buNone/>
            </a:pPr>
            <a:r>
              <a:rPr lang="en-US" sz="2400" dirty="0" smtClean="0">
                <a:latin typeface="Papyrus" pitchFamily="66" charset="0"/>
              </a:rPr>
              <a:t>		</a:t>
            </a:r>
          </a:p>
          <a:p>
            <a:pPr marL="0" indent="0">
              <a:buNone/>
            </a:pPr>
            <a:r>
              <a:rPr lang="en-US" sz="2400" dirty="0" smtClean="0">
                <a:latin typeface="Papyrus" pitchFamily="66" charset="0"/>
              </a:rPr>
              <a:t>	 		</a:t>
            </a:r>
          </a:p>
          <a:p>
            <a:pPr marL="0" indent="0">
              <a:buNone/>
            </a:pPr>
            <a:r>
              <a:rPr lang="en-US" sz="2400" dirty="0" smtClean="0">
                <a:latin typeface="Papyrus" pitchFamily="66" charset="0"/>
              </a:rPr>
              <a:t>	</a:t>
            </a:r>
          </a:p>
          <a:p>
            <a:pPr marL="0" indent="0">
              <a:buNone/>
            </a:pPr>
            <a:endParaRPr lang="en-US" sz="2400" dirty="0" smtClean="0">
              <a:latin typeface="Papyrus" pitchFamily="66" charset="0"/>
            </a:endParaRPr>
          </a:p>
        </p:txBody>
      </p:sp>
      <p:pic>
        <p:nvPicPr>
          <p:cNvPr id="5" name="Picture 4" descr="studio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1320472" cy="990600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1206500" cy="381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AntsyPants" pitchFamily="2" charset="0"/>
                <a:ea typeface="MS Mincho" pitchFamily="49" charset="-128"/>
                <a:cs typeface="Arial" pitchFamily="34" charset="0"/>
              </a:rPr>
              <a:t>Lagomorph</a:t>
            </a: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AntsyPants" pitchFamily="2" charset="0"/>
                <a:ea typeface="MS Mincho" pitchFamily="49" charset="-128"/>
                <a:cs typeface="Arial" pitchFamily="34" charset="0"/>
              </a:rPr>
              <a:t> Studios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eli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981200"/>
            <a:ext cx="2434499" cy="685800"/>
          </a:xfrm>
          <a:prstGeom prst="rect">
            <a:avLst/>
          </a:prstGeom>
        </p:spPr>
      </p:pic>
      <p:pic>
        <p:nvPicPr>
          <p:cNvPr id="8" name="Picture 7" descr="rovi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2743200"/>
            <a:ext cx="838200" cy="1106115"/>
          </a:xfrm>
          <a:prstGeom prst="rect">
            <a:avLst/>
          </a:prstGeom>
        </p:spPr>
      </p:pic>
      <p:pic>
        <p:nvPicPr>
          <p:cNvPr id="9" name="Picture 8" descr="pizzama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1800" y="2743200"/>
            <a:ext cx="1219200" cy="1137876"/>
          </a:xfrm>
          <a:prstGeom prst="rect">
            <a:avLst/>
          </a:prstGeom>
        </p:spPr>
      </p:pic>
      <p:pic>
        <p:nvPicPr>
          <p:cNvPr id="10" name="Picture 9" descr="library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1981200"/>
            <a:ext cx="2603830" cy="609600"/>
          </a:xfrm>
          <a:prstGeom prst="rect">
            <a:avLst/>
          </a:prstGeom>
        </p:spPr>
      </p:pic>
      <p:pic>
        <p:nvPicPr>
          <p:cNvPr id="11" name="Picture 10" descr="toysru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9600" y="2743200"/>
            <a:ext cx="1712275" cy="609600"/>
          </a:xfrm>
          <a:prstGeom prst="rect">
            <a:avLst/>
          </a:prstGeom>
        </p:spPr>
      </p:pic>
      <p:pic>
        <p:nvPicPr>
          <p:cNvPr id="12" name="Picture 11" descr="timestribune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67200" y="3429000"/>
            <a:ext cx="1905000" cy="507276"/>
          </a:xfrm>
          <a:prstGeom prst="rect">
            <a:avLst/>
          </a:prstGeom>
        </p:spPr>
      </p:pic>
      <p:pic>
        <p:nvPicPr>
          <p:cNvPr id="13" name="Picture 12" descr="pixar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48400" y="2743200"/>
            <a:ext cx="2583368" cy="533400"/>
          </a:xfrm>
          <a:prstGeom prst="rect">
            <a:avLst/>
          </a:prstGeom>
        </p:spPr>
      </p:pic>
      <p:pic>
        <p:nvPicPr>
          <p:cNvPr id="14" name="Picture 13" descr="gamestop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24600" y="3352800"/>
            <a:ext cx="1600200" cy="533400"/>
          </a:xfrm>
          <a:prstGeom prst="rect">
            <a:avLst/>
          </a:prstGeom>
        </p:spPr>
      </p:pic>
      <p:pic>
        <p:nvPicPr>
          <p:cNvPr id="15" name="Picture 14" descr="mileycyrus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8600" y="3429000"/>
            <a:ext cx="1756400" cy="381000"/>
          </a:xfrm>
          <a:prstGeom prst="rect">
            <a:avLst/>
          </a:prstGeom>
        </p:spPr>
      </p:pic>
      <p:pic>
        <p:nvPicPr>
          <p:cNvPr id="16" name="Picture 15" descr="ACS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4800" y="3886199"/>
            <a:ext cx="1219200" cy="933275"/>
          </a:xfrm>
          <a:prstGeom prst="rect">
            <a:avLst/>
          </a:prstGeom>
        </p:spPr>
      </p:pic>
      <p:pic>
        <p:nvPicPr>
          <p:cNvPr id="17" name="Picture 16" descr="sethmcfarlane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76400" y="3962400"/>
            <a:ext cx="2971800" cy="455477"/>
          </a:xfrm>
          <a:prstGeom prst="rect">
            <a:avLst/>
          </a:prstGeom>
        </p:spPr>
      </p:pic>
      <p:pic>
        <p:nvPicPr>
          <p:cNvPr id="18" name="Picture 17" descr="bobzbay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4800" y="4953000"/>
            <a:ext cx="1924219" cy="762000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362200" y="4572000"/>
            <a:ext cx="1660738" cy="6858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Cins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Sweet Creations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Sean Kimerling Testicular Cancer Foundation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4400" y="3962400"/>
            <a:ext cx="2003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90999" y="4800600"/>
            <a:ext cx="1354759" cy="533400"/>
          </a:xfrm>
          <a:prstGeom prst="rect">
            <a:avLst/>
          </a:prstGeom>
          <a:solidFill>
            <a:srgbClr val="000000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Josh Downey Photography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kfc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58000" y="3962399"/>
            <a:ext cx="1524000" cy="780997"/>
          </a:xfrm>
          <a:prstGeom prst="rect">
            <a:avLst/>
          </a:prstGeom>
        </p:spPr>
      </p:pic>
      <p:pic>
        <p:nvPicPr>
          <p:cNvPr id="23" name="Picture 22" descr="Picture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5791200"/>
            <a:ext cx="1600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orephysicians.jp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09800" y="5486400"/>
            <a:ext cx="1447800" cy="711146"/>
          </a:xfrm>
          <a:prstGeom prst="rect">
            <a:avLst/>
          </a:prstGeom>
        </p:spPr>
      </p:pic>
      <p:pic>
        <p:nvPicPr>
          <p:cNvPr id="25" name="Picture 24" descr="studio.jpg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10000" y="5486400"/>
            <a:ext cx="2795654" cy="685800"/>
          </a:xfrm>
          <a:prstGeom prst="rect">
            <a:avLst/>
          </a:prstGeom>
        </p:spPr>
      </p:pic>
      <p:pic>
        <p:nvPicPr>
          <p:cNvPr id="27" name="Picture 26" descr="logo.png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715000" y="4724400"/>
            <a:ext cx="1716839" cy="740411"/>
          </a:xfrm>
          <a:prstGeom prst="rect">
            <a:avLst/>
          </a:prstGeom>
        </p:spPr>
      </p:pic>
      <p:pic>
        <p:nvPicPr>
          <p:cNvPr id="28" name="profile_pic" descr="Margaret O'Brien Music and Art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01000" y="4876800"/>
            <a:ext cx="758872" cy="10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ronyRainsBandPhoto.jpg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81800" y="5562600"/>
            <a:ext cx="1147834" cy="9640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The Ending Cancer in Our Generation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Papyrus" pitchFamily="66" charset="0"/>
              </a:rPr>
              <a:t>We would like to thank our Individual Sponsors for the 2011 Benefit</a:t>
            </a:r>
            <a:r>
              <a:rPr lang="en-US" sz="2800" dirty="0" smtClean="0">
                <a:latin typeface="Papyrus" pitchFamily="66" charset="0"/>
              </a:rPr>
              <a:t/>
            </a:r>
            <a:br>
              <a:rPr lang="en-US" sz="2800" dirty="0" smtClean="0">
                <a:latin typeface="Papyrus" pitchFamily="66" charset="0"/>
              </a:rPr>
            </a:br>
            <a:endParaRPr lang="en-US" sz="2800" dirty="0" smtClean="0">
              <a:latin typeface="Papyrus" pitchFamily="66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en-US" sz="3000" i="1" dirty="0" smtClean="0"/>
              <a:t>Matthew </a:t>
            </a:r>
            <a:r>
              <a:rPr lang="en-US" sz="3000" i="1" dirty="0"/>
              <a:t>Fish, Jetty </a:t>
            </a:r>
            <a:r>
              <a:rPr lang="en-US" sz="3000" i="1" dirty="0" err="1"/>
              <a:t>Kircher</a:t>
            </a:r>
            <a:r>
              <a:rPr lang="en-US" sz="3000" i="1" dirty="0"/>
              <a:t>, Angel </a:t>
            </a:r>
            <a:r>
              <a:rPr lang="en-US" sz="3000" i="1" dirty="0" err="1"/>
              <a:t>Kircher</a:t>
            </a:r>
            <a:r>
              <a:rPr lang="en-US" sz="3000" i="1" dirty="0"/>
              <a:t>, Andrea Hinkle, Crystal </a:t>
            </a:r>
            <a:r>
              <a:rPr lang="en-US" sz="3000" i="1" dirty="0" err="1"/>
              <a:t>Kircher</a:t>
            </a:r>
            <a:r>
              <a:rPr lang="en-US" sz="3000" i="1" dirty="0"/>
              <a:t>, Janet Davis, Jamie Carter, Sharlene Stebbins, Eileen Westfall, Jacob Hendricks, </a:t>
            </a:r>
            <a:r>
              <a:rPr lang="en-US" sz="3000" i="1" dirty="0" err="1"/>
              <a:t>Michi</a:t>
            </a:r>
            <a:r>
              <a:rPr lang="en-US" sz="3000" i="1" dirty="0"/>
              <a:t> Lehman, Thom Cuellar, Margaret O’Brien, Lauren George, Natalie Ingram, Emily Henderson, </a:t>
            </a:r>
            <a:r>
              <a:rPr lang="en-US" sz="3000" i="1" dirty="0" err="1"/>
              <a:t>Myrian</a:t>
            </a:r>
            <a:r>
              <a:rPr lang="en-US" sz="3000" i="1" dirty="0"/>
              <a:t> Leonard Shipp, </a:t>
            </a:r>
            <a:r>
              <a:rPr lang="en-US" sz="3000" i="1" dirty="0" err="1"/>
              <a:t>Melonie</a:t>
            </a:r>
            <a:r>
              <a:rPr lang="en-US" sz="3000" i="1" dirty="0"/>
              <a:t> </a:t>
            </a:r>
            <a:r>
              <a:rPr lang="en-US" sz="3000" i="1" dirty="0" err="1"/>
              <a:t>Bariola</a:t>
            </a:r>
            <a:r>
              <a:rPr lang="en-US" sz="3000" i="1" dirty="0"/>
              <a:t>, Erin </a:t>
            </a:r>
            <a:r>
              <a:rPr lang="en-US" sz="3000" i="1" dirty="0" err="1"/>
              <a:t>Fourqurean</a:t>
            </a:r>
            <a:r>
              <a:rPr lang="en-US" sz="3000" i="1" dirty="0"/>
              <a:t>, Jayne Ananias, Clyde and Jessie Cummings, Gary </a:t>
            </a:r>
            <a:r>
              <a:rPr lang="en-US" sz="3000" i="1" dirty="0" err="1"/>
              <a:t>Kircher</a:t>
            </a:r>
            <a:r>
              <a:rPr lang="en-US" sz="3000" i="1" dirty="0"/>
              <a:t>, Phil and Heather </a:t>
            </a:r>
            <a:r>
              <a:rPr lang="en-US" sz="3000" i="1" dirty="0" err="1"/>
              <a:t>Girardin</a:t>
            </a:r>
            <a:r>
              <a:rPr lang="en-US" sz="3000" i="1" dirty="0"/>
              <a:t>, Joseph </a:t>
            </a:r>
            <a:r>
              <a:rPr lang="en-US" sz="3000" i="1" dirty="0" err="1"/>
              <a:t>Kircher</a:t>
            </a:r>
            <a:r>
              <a:rPr lang="en-US" sz="3000" i="1" dirty="0"/>
              <a:t>, Stephen Mathis, Shannon and Martin </a:t>
            </a:r>
            <a:r>
              <a:rPr lang="en-US" sz="3000" i="1" dirty="0" err="1"/>
              <a:t>LaPrise</a:t>
            </a:r>
            <a:r>
              <a:rPr lang="en-US" sz="3000" i="1" dirty="0"/>
              <a:t>, Young Woo Song, </a:t>
            </a:r>
            <a:r>
              <a:rPr lang="en-US" sz="3000" i="1" dirty="0" err="1"/>
              <a:t>DaShawn</a:t>
            </a:r>
            <a:r>
              <a:rPr lang="en-US" sz="3000" i="1" dirty="0"/>
              <a:t> Hall, Debbie </a:t>
            </a:r>
            <a:r>
              <a:rPr lang="en-US" sz="3000" i="1" dirty="0" err="1"/>
              <a:t>Rakers</a:t>
            </a:r>
            <a:r>
              <a:rPr lang="en-US" sz="3000" i="1" dirty="0"/>
              <a:t>,  Lace-D Art, Chris </a:t>
            </a:r>
            <a:r>
              <a:rPr lang="en-US" sz="3000" i="1" dirty="0" smtClean="0"/>
              <a:t>Burchett</a:t>
            </a:r>
            <a:r>
              <a:rPr lang="en-US" sz="3000" i="1" dirty="0"/>
              <a:t/>
            </a:r>
            <a:br>
              <a:rPr lang="en-US" sz="3000" i="1" dirty="0"/>
            </a:br>
            <a:r>
              <a:rPr lang="en-US" sz="3000" i="1" dirty="0" smtClean="0"/>
              <a:t> </a:t>
            </a:r>
            <a:endParaRPr lang="en-US" sz="3000" dirty="0"/>
          </a:p>
          <a:p>
            <a:pPr lvl="1">
              <a:buFont typeface="Wingdings" pitchFamily="2" charset="2"/>
              <a:buChar char="v"/>
            </a:pPr>
            <a:r>
              <a:rPr lang="en-US" sz="3000" i="1" dirty="0"/>
              <a:t>WUAH Heroes: YESIWUAH, </a:t>
            </a:r>
            <a:r>
              <a:rPr lang="en-US" sz="3000" i="1" dirty="0" err="1"/>
              <a:t>CocoperIGA</a:t>
            </a:r>
            <a:r>
              <a:rPr lang="en-US" sz="3000" i="1" dirty="0"/>
              <a:t>, </a:t>
            </a:r>
            <a:r>
              <a:rPr lang="en-US" sz="3000" i="1" dirty="0" smtClean="0"/>
              <a:t>rjd573 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880</TotalTime>
  <Words>479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</vt:lpstr>
      <vt:lpstr>The Ending Cancer in Our Generation Foundation Board of Directors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Ending Cancer in Our Generation Foundation</dc:title>
  <dc:creator>Jettychan</dc:creator>
  <cp:lastModifiedBy>Jettychan</cp:lastModifiedBy>
  <cp:revision>39</cp:revision>
  <dcterms:created xsi:type="dcterms:W3CDTF">2012-05-10T13:42:33Z</dcterms:created>
  <dcterms:modified xsi:type="dcterms:W3CDTF">2012-06-24T17:57:52Z</dcterms:modified>
</cp:coreProperties>
</file>