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2" r:id="rId7"/>
    <p:sldId id="261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99FF99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 dirty="0">
                <a:latin typeface="Papyrus" pitchFamily="66" charset="0"/>
              </a:rPr>
              <a:t>Ending Cancer in Our Generation Foundation Revenue Breakdown</a:t>
            </a:r>
          </a:p>
        </c:rich>
      </c:tx>
      <c:layout/>
    </c:title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Ending Cancer in Our Generation Foundation Revenue Breakdown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Sheet1!$A$2:$A$4</c:f>
              <c:strCache>
                <c:ptCount val="3"/>
                <c:pt idx="0">
                  <c:v>Public Contributions</c:v>
                </c:pt>
                <c:pt idx="1">
                  <c:v>Annual Benefit-2012</c:v>
                </c:pt>
                <c:pt idx="2">
                  <c:v>Print Fundraiser 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 formatCode="#,##0">
                  <c:v>577</c:v>
                </c:pt>
                <c:pt idx="1">
                  <c:v>1111</c:v>
                </c:pt>
                <c:pt idx="2">
                  <c:v>40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6259180200131238"/>
          <c:y val="0.32036364415705587"/>
          <c:w val="0.32720697998687692"/>
          <c:h val="0.27785556355630836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26"/>
  <c:chart>
    <c:title>
      <c:tx>
        <c:rich>
          <a:bodyPr/>
          <a:lstStyle/>
          <a:p>
            <a:pPr>
              <a:defRPr/>
            </a:pPr>
            <a:r>
              <a:rPr lang="en-US"/>
              <a:t>Ending Cancer in Our Generation Expenses</a:t>
            </a:r>
          </a:p>
        </c:rich>
      </c:tx>
    </c:title>
    <c:plotArea>
      <c:layout>
        <c:manualLayout>
          <c:layoutTarget val="inner"/>
          <c:xMode val="edge"/>
          <c:yMode val="edge"/>
          <c:x val="6.1919172754008156E-2"/>
          <c:y val="0.24597112860892389"/>
          <c:w val="0.43313458558644047"/>
          <c:h val="0.52101696527064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Lbls>
            <c:showPercent val="1"/>
            <c:showLeaderLines val="1"/>
          </c:dLbls>
          <c:cat>
            <c:strRef>
              <c:f>Sheet1!$A$2:$A$8</c:f>
              <c:strCache>
                <c:ptCount val="7"/>
                <c:pt idx="0">
                  <c:v>Salary</c:v>
                </c:pt>
                <c:pt idx="1">
                  <c:v> 2012 Benefit</c:v>
                </c:pt>
                <c:pt idx="2">
                  <c:v>Print Fundraiser Expenses</c:v>
                </c:pt>
                <c:pt idx="3">
                  <c:v>Office Expenses</c:v>
                </c:pt>
                <c:pt idx="4">
                  <c:v>Advertising</c:v>
                </c:pt>
                <c:pt idx="5">
                  <c:v>Meeting Expenses</c:v>
                </c:pt>
                <c:pt idx="6">
                  <c:v>Fees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50</c:v>
                </c:pt>
                <c:pt idx="1">
                  <c:v>436.27</c:v>
                </c:pt>
                <c:pt idx="2">
                  <c:v>254.14</c:v>
                </c:pt>
                <c:pt idx="3">
                  <c:v>222.79</c:v>
                </c:pt>
                <c:pt idx="4">
                  <c:v>97.31</c:v>
                </c:pt>
                <c:pt idx="5">
                  <c:v>184.09</c:v>
                </c:pt>
                <c:pt idx="6">
                  <c:v>50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r"/>
      <c:layout>
        <c:manualLayout>
          <c:xMode val="edge"/>
          <c:yMode val="edge"/>
          <c:x val="0.51739460808139759"/>
          <c:y val="0.13276275248202679"/>
          <c:w val="0.44440313631682116"/>
          <c:h val="0.82617444558560615"/>
        </c:manualLayout>
      </c:layout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530556-2082-4955-B5CE-30B1959D159A}" type="datetimeFigureOut">
              <a:rPr lang="en-US" smtClean="0"/>
              <a:pPr/>
              <a:t>7/21/2014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9EB909-C9C8-4BC8-8DB3-BF0B3464F7A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222885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CaslonNo540SwaD" pitchFamily="66" charset="0"/>
              </a:rPr>
              <a:t>The Ending Cancer in Our Generation Foundation</a:t>
            </a:r>
            <a:endParaRPr lang="en-US" dirty="0">
              <a:latin typeface="CaslonNo540SwaD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791200"/>
            <a:ext cx="6400800" cy="838200"/>
          </a:xfrm>
        </p:spPr>
        <p:txBody>
          <a:bodyPr/>
          <a:lstStyle/>
          <a:p>
            <a:r>
              <a:rPr lang="en-US" dirty="0" smtClean="0">
                <a:latin typeface="Engravers MT" pitchFamily="18" charset="0"/>
              </a:rPr>
              <a:t>2012 Annual Report</a:t>
            </a:r>
            <a:endParaRPr lang="en-US" dirty="0">
              <a:latin typeface="Engravers MT" pitchFamily="18" charset="0"/>
            </a:endParaRPr>
          </a:p>
        </p:txBody>
      </p:sp>
      <p:pic>
        <p:nvPicPr>
          <p:cNvPr id="4" name="Picture 3" descr="EndingLogo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81400" y="3048000"/>
            <a:ext cx="1883664" cy="258268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5" name="TextBox 4"/>
          <p:cNvSpPr txBox="1"/>
          <p:nvPr/>
        </p:nvSpPr>
        <p:spPr>
          <a:xfrm>
            <a:off x="381000" y="2133600"/>
            <a:ext cx="845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latin typeface="Lucida Calligraphy" pitchFamily="66" charset="0"/>
              </a:rPr>
              <a:t>A Community </a:t>
            </a:r>
            <a:r>
              <a:rPr lang="en-US" sz="2000" dirty="0">
                <a:latin typeface="Lucida Calligraphy" pitchFamily="66" charset="0"/>
              </a:rPr>
              <a:t>of </a:t>
            </a:r>
            <a:r>
              <a:rPr lang="en-US" sz="2000" dirty="0" smtClean="0">
                <a:latin typeface="Lucida Calligraphy" pitchFamily="66" charset="0"/>
              </a:rPr>
              <a:t>artists </a:t>
            </a:r>
            <a:r>
              <a:rPr lang="en-US" sz="2000" dirty="0">
                <a:latin typeface="Lucida Calligraphy" pitchFamily="66" charset="0"/>
              </a:rPr>
              <a:t>promoting cancer awareness and survivorship through their mediums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839200" cy="114300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Lucida Calligraphy" pitchFamily="66" charset="0"/>
              </a:rPr>
              <a:t>The Ending Cancer in Our Generation Foundation Board of Directors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2027237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4400" dirty="0" smtClean="0">
                <a:latin typeface="Papyrus" pitchFamily="66" charset="0"/>
              </a:rPr>
              <a:t> </a:t>
            </a:r>
            <a:r>
              <a:rPr lang="en-US" sz="4400" dirty="0" smtClean="0">
                <a:latin typeface="Lucida Calligraphy" pitchFamily="66" charset="0"/>
              </a:rPr>
              <a:t>Jetty Ann </a:t>
            </a:r>
            <a:r>
              <a:rPr lang="en-US" sz="4400" dirty="0" err="1" smtClean="0">
                <a:latin typeface="Lucida Calligraphy" pitchFamily="66" charset="0"/>
              </a:rPr>
              <a:t>Kircher</a:t>
            </a:r>
            <a:endParaRPr lang="en-US" sz="4400" dirty="0" smtClean="0">
              <a:latin typeface="Lucida Calligraphy" pitchFamily="66" charset="0"/>
            </a:endParaRPr>
          </a:p>
          <a:p>
            <a:pPr>
              <a:buNone/>
            </a:pPr>
            <a:r>
              <a:rPr lang="en-US" sz="4400" dirty="0" smtClean="0">
                <a:latin typeface="Lucida Calligraphy" pitchFamily="66" charset="0"/>
              </a:rPr>
              <a:t>Matthew Fish</a:t>
            </a:r>
          </a:p>
          <a:p>
            <a:pPr>
              <a:buNone/>
            </a:pPr>
            <a:r>
              <a:rPr lang="en-US" sz="4400" dirty="0" err="1" smtClean="0">
                <a:latin typeface="Lucida Calligraphy" pitchFamily="66" charset="0"/>
              </a:rPr>
              <a:t>DaShawn</a:t>
            </a:r>
            <a:r>
              <a:rPr lang="en-US" sz="4400" dirty="0" smtClean="0">
                <a:latin typeface="Lucida Calligraphy" pitchFamily="66" charset="0"/>
              </a:rPr>
              <a:t> Hall</a:t>
            </a:r>
          </a:p>
          <a:p>
            <a:pPr>
              <a:buNone/>
            </a:pPr>
            <a:r>
              <a:rPr lang="en-US" sz="4400" dirty="0" smtClean="0">
                <a:latin typeface="Lucida Calligraphy" pitchFamily="66" charset="0"/>
              </a:rPr>
              <a:t>Jacob Hendricks</a:t>
            </a:r>
          </a:p>
          <a:p>
            <a:pPr>
              <a:buNone/>
            </a:pPr>
            <a:r>
              <a:rPr lang="en-US" sz="4400" dirty="0" smtClean="0">
                <a:latin typeface="Lucida Calligraphy" pitchFamily="66" charset="0"/>
              </a:rPr>
              <a:t>Young woo Song</a:t>
            </a:r>
            <a:endParaRPr lang="en-US" sz="4400" dirty="0">
              <a:latin typeface="Lucida Calligraphy" pitchFamily="66" charset="0"/>
            </a:endParaRPr>
          </a:p>
        </p:txBody>
      </p:sp>
      <p:sp>
        <p:nvSpPr>
          <p:cNvPr id="4" name="Sun 3"/>
          <p:cNvSpPr/>
          <p:nvPr/>
        </p:nvSpPr>
        <p:spPr>
          <a:xfrm>
            <a:off x="609600" y="1951037"/>
            <a:ext cx="838200" cy="838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loud 4"/>
          <p:cNvSpPr/>
          <p:nvPr/>
        </p:nvSpPr>
        <p:spPr>
          <a:xfrm>
            <a:off x="762000" y="4618037"/>
            <a:ext cx="533400" cy="5334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Moon 5"/>
          <p:cNvSpPr/>
          <p:nvPr/>
        </p:nvSpPr>
        <p:spPr>
          <a:xfrm>
            <a:off x="838200" y="3779837"/>
            <a:ext cx="304800" cy="609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Heart 6"/>
          <p:cNvSpPr/>
          <p:nvPr/>
        </p:nvSpPr>
        <p:spPr>
          <a:xfrm>
            <a:off x="685800" y="2941637"/>
            <a:ext cx="609600" cy="6096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ightning Bolt 7"/>
          <p:cNvSpPr/>
          <p:nvPr/>
        </p:nvSpPr>
        <p:spPr>
          <a:xfrm>
            <a:off x="762000" y="5303837"/>
            <a:ext cx="609600" cy="6096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6629400" cy="1022350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Lucida Calligraphy" pitchFamily="66" charset="0"/>
              </a:rPr>
              <a:t>The Ending Cancer in Our Generation Foundation</a:t>
            </a:r>
            <a:endParaRPr lang="en-US" sz="3600" dirty="0"/>
          </a:p>
        </p:txBody>
      </p:sp>
      <p:sp>
        <p:nvSpPr>
          <p:cNvPr id="6" name="Vertical Text Placeholder 5"/>
          <p:cNvSpPr>
            <a:spLocks noGrp="1"/>
          </p:cNvSpPr>
          <p:nvPr>
            <p:ph idx="1"/>
          </p:nvPr>
        </p:nvSpPr>
        <p:spPr>
          <a:xfrm>
            <a:off x="6858000" y="685800"/>
            <a:ext cx="685800" cy="5853113"/>
          </a:xfrm>
          <a:solidFill>
            <a:srgbClr val="33CC33"/>
          </a:solidFill>
          <a:ln w="57150">
            <a:solidFill>
              <a:srgbClr val="00B050"/>
            </a:solidFill>
          </a:ln>
        </p:spPr>
        <p:txBody>
          <a:bodyPr/>
          <a:lstStyle/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T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H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A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N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K</a:t>
            </a:r>
          </a:p>
          <a:p>
            <a:endParaRPr lang="en-US" b="1" dirty="0">
              <a:latin typeface="Shifty Chica" pitchFamily="2" charset="0"/>
            </a:endParaRP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Y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O</a:t>
            </a:r>
          </a:p>
          <a:p>
            <a:pPr>
              <a:buNone/>
            </a:pPr>
            <a:r>
              <a:rPr lang="en-US" b="1" dirty="0" smtClean="0">
                <a:latin typeface="Shifty Chica" pitchFamily="2" charset="0"/>
              </a:rPr>
              <a:t> U</a:t>
            </a:r>
            <a:endParaRPr lang="en-US" b="1" dirty="0">
              <a:latin typeface="Shifty Chica" pitchFamily="2" charset="0"/>
            </a:endParaRP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2"/>
          </p:nvPr>
        </p:nvSpPr>
        <p:spPr>
          <a:xfrm>
            <a:off x="228600" y="1447800"/>
            <a:ext cx="6629400" cy="4691063"/>
          </a:xfrm>
        </p:spPr>
        <p:txBody>
          <a:bodyPr/>
          <a:lstStyle/>
          <a:p>
            <a:r>
              <a:rPr lang="en-US" sz="2400" dirty="0" smtClean="0">
                <a:latin typeface="Lucida Calligraphy" pitchFamily="66" charset="0"/>
              </a:rPr>
              <a:t>The Ending Cancer in Our Generation Foundation is a community for anyone affected by cancer to come together and make connections and promote awareness and survivorship through art. We are striving to build a comprehensive online community for all. We would like to take a moment to thank everyone who helped us in our </a:t>
            </a:r>
            <a:r>
              <a:rPr lang="en-US" sz="2400" smtClean="0">
                <a:latin typeface="Lucida Calligraphy" pitchFamily="66" charset="0"/>
              </a:rPr>
              <a:t>second year. </a:t>
            </a:r>
            <a:r>
              <a:rPr lang="en-US" sz="2400" dirty="0" smtClean="0">
                <a:latin typeface="Lucida Calligraphy" pitchFamily="66" charset="0"/>
              </a:rPr>
              <a:t>Without your support, we would not be here. </a:t>
            </a:r>
          </a:p>
          <a:p>
            <a:endParaRPr lang="en-US" dirty="0"/>
          </a:p>
        </p:txBody>
      </p:sp>
      <p:pic>
        <p:nvPicPr>
          <p:cNvPr id="13" name="Picture 12" descr="thankyoubanner2.jpg"/>
          <p:cNvPicPr>
            <a:picLocks noChangeAspect="1"/>
          </p:cNvPicPr>
          <p:nvPr/>
        </p:nvPicPr>
        <p:blipFill>
          <a:blip r:embed="rId2" cstate="print"/>
          <a:srcRect l="84259" t="489"/>
          <a:stretch>
            <a:fillRect/>
          </a:stretch>
        </p:blipFill>
        <p:spPr>
          <a:xfrm>
            <a:off x="7620000" y="4038600"/>
            <a:ext cx="1295400" cy="1791892"/>
          </a:xfrm>
          <a:prstGeom prst="rect">
            <a:avLst/>
          </a:prstGeom>
        </p:spPr>
      </p:pic>
      <p:pic>
        <p:nvPicPr>
          <p:cNvPr id="14" name="Picture 13" descr="thankyoubanner2.jpg"/>
          <p:cNvPicPr>
            <a:picLocks noChangeAspect="1"/>
          </p:cNvPicPr>
          <p:nvPr/>
        </p:nvPicPr>
        <p:blipFill>
          <a:blip r:embed="rId2" cstate="print"/>
          <a:srcRect l="1667" t="488" r="84167" b="489"/>
          <a:stretch>
            <a:fillRect/>
          </a:stretch>
        </p:blipFill>
        <p:spPr>
          <a:xfrm>
            <a:off x="7620000" y="533400"/>
            <a:ext cx="1295400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>
              <a:latin typeface="Lucida Calligraphy" pitchFamily="66" charset="0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228600" y="2994240"/>
          <a:ext cx="8763000" cy="3787560"/>
        </p:xfrm>
        <a:graphic>
          <a:graphicData uri="http://schemas.openxmlformats.org/drawingml/2006/table">
            <a:tbl>
              <a:tblPr firstRow="1" bandRow="1">
                <a:tableStyleId>{68D230F3-CF80-4859-8CE7-A43EE81993B5}</a:tableStyleId>
              </a:tblPr>
              <a:tblGrid>
                <a:gridCol w="4940149"/>
                <a:gridCol w="3822851"/>
              </a:tblGrid>
              <a:tr h="59571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slonNo540SwaD" pitchFamily="66" charset="0"/>
                        </a:rPr>
                        <a:t>Date </a:t>
                      </a:r>
                      <a:endParaRPr lang="en-US" sz="2400" dirty="0">
                        <a:latin typeface="CaslonNo540SwaD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CaslonNo540SwaD" pitchFamily="66" charset="0"/>
                        </a:rPr>
                        <a:t>Accomplishment</a:t>
                      </a:r>
                      <a:endParaRPr lang="en-US" sz="2400" dirty="0">
                        <a:latin typeface="CaslonNo540SwaD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94884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alligraphy" pitchFamily="66" charset="0"/>
                        </a:rPr>
                        <a:t>May 1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st</a:t>
                      </a:r>
                      <a:r>
                        <a:rPr lang="en-US" dirty="0" smtClean="0">
                          <a:latin typeface="Lucida Calligraphy" pitchFamily="66" charset="0"/>
                        </a:rPr>
                        <a:t> , 2012</a:t>
                      </a:r>
                      <a:endParaRPr lang="en-US" dirty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Base Location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Moves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July 26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th</a:t>
                      </a:r>
                      <a:r>
                        <a:rPr lang="en-US" dirty="0" smtClean="0">
                          <a:latin typeface="Lucida Calligraphy" pitchFamily="66" charset="0"/>
                        </a:rPr>
                        <a:t>, 2012 </a:t>
                      </a: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Website Rolls Out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August 22nd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, 2012 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Print Fundraiser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Launched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September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1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st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, 2012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2012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Benefit Starts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19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September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31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st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, 2012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Lucida Calligraphy" pitchFamily="66" charset="0"/>
                        </a:rPr>
                        <a:t>2012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Benefit Ends</a:t>
                      </a:r>
                      <a:endParaRPr lang="en-US" dirty="0" smtClean="0"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19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alligraphy" pitchFamily="66" charset="0"/>
                        </a:rPr>
                        <a:t>November 5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th</a:t>
                      </a:r>
                      <a:r>
                        <a:rPr lang="en-US" dirty="0" smtClean="0">
                          <a:latin typeface="Lucida Calligraphy" pitchFamily="66" charset="0"/>
                        </a:rPr>
                        <a:t>, 2012 </a:t>
                      </a:r>
                      <a:endParaRPr lang="en-US" dirty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alligraphy" pitchFamily="66" charset="0"/>
                        </a:rPr>
                        <a:t>First</a:t>
                      </a:r>
                      <a:r>
                        <a:rPr lang="en-US" baseline="0" dirty="0" smtClean="0">
                          <a:latin typeface="Lucida Calligraphy" pitchFamily="66" charset="0"/>
                        </a:rPr>
                        <a:t> Set of t-Shirts Designed</a:t>
                      </a:r>
                      <a:endParaRPr lang="en-US" dirty="0"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83192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alligraphy" pitchFamily="66" charset="0"/>
                        </a:rPr>
                        <a:t>December 31</a:t>
                      </a:r>
                      <a:r>
                        <a:rPr lang="en-US" baseline="30000" dirty="0" smtClean="0">
                          <a:latin typeface="Lucida Calligraphy" pitchFamily="66" charset="0"/>
                        </a:rPr>
                        <a:t>st</a:t>
                      </a:r>
                      <a:r>
                        <a:rPr lang="en-US" dirty="0" smtClean="0">
                          <a:latin typeface="Lucida Calligraphy" pitchFamily="66" charset="0"/>
                        </a:rPr>
                        <a:t>, 2012</a:t>
                      </a:r>
                      <a:endParaRPr lang="en-US" dirty="0">
                        <a:latin typeface="Lucida Calligraphy" pitchFamily="66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Calligraphy" pitchFamily="66" charset="0"/>
                        </a:rPr>
                        <a:t>Tax Year End</a:t>
                      </a:r>
                      <a:endParaRPr lang="en-US" dirty="0">
                        <a:latin typeface="Lucida Calligraphy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57200" y="1371600"/>
            <a:ext cx="8382000" cy="1905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3200" dirty="0" smtClean="0">
                <a:latin typeface="CaslonNo540SwaD" pitchFamily="66" charset="0"/>
              </a:rPr>
              <a:t>As we rounded out our second formal year of existence for the Ending Cancer in Our Generation Foundation, we accomplished many large items in our calendar year</a:t>
            </a:r>
            <a:endParaRPr lang="en-US" sz="3200" dirty="0">
              <a:latin typeface="CaslonNo540SwaD" pitchFamily="66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/>
          </a:p>
        </p:txBody>
      </p:sp>
      <p:pic>
        <p:nvPicPr>
          <p:cNvPr id="6" name="Content Placeholder 5" descr="scholarship2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4595446"/>
            <a:ext cx="2286000" cy="211015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71800" y="2286000"/>
            <a:ext cx="5943600" cy="4343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For 2013, our annual benefit will be again be held through </a:t>
            </a:r>
            <a:r>
              <a:rPr lang="en-US" dirty="0" err="1"/>
              <a:t>e</a:t>
            </a:r>
            <a:r>
              <a:rPr lang="en-US" dirty="0" err="1" smtClean="0"/>
              <a:t>bay</a:t>
            </a:r>
            <a:r>
              <a:rPr lang="en-US" dirty="0" smtClean="0"/>
              <a:t>. With this event style we will be able to reach a larger audience and hopefully raise more funds for our organization. 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will hopefully be awarding two scholarships in August 2013. We are currently accepting applications and have quite a few  great applicants.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1752600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Lucida Calligraphy" pitchFamily="66" charset="0"/>
              </a:rPr>
              <a:t>Our Future Goals for 2013</a:t>
            </a:r>
            <a:endParaRPr lang="en-US" sz="2400" dirty="0">
              <a:latin typeface="Lucida Calligraphy" pitchFamily="66" charset="0"/>
            </a:endParaRPr>
          </a:p>
        </p:txBody>
      </p:sp>
      <p:pic>
        <p:nvPicPr>
          <p:cNvPr id="7" name="Picture 6" descr="annual benefi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" y="2439997"/>
            <a:ext cx="2298192" cy="1751003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0" y="350838"/>
            <a:ext cx="9144000" cy="868362"/>
          </a:xfrm>
        </p:spPr>
        <p:txBody>
          <a:bodyPr>
            <a:noAutofit/>
          </a:bodyPr>
          <a:lstStyle/>
          <a:p>
            <a:r>
              <a:rPr lang="en-US" sz="3600" dirty="0" smtClean="0">
                <a:latin typeface="Lucida Calligraphy" pitchFamily="66" charset="0"/>
              </a:rPr>
              <a:t>The Ending Cancer in Our Generation Foundation</a:t>
            </a:r>
            <a:endParaRPr lang="en-US" sz="36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457200" y="2362200"/>
          <a:ext cx="8316600" cy="4038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00600"/>
                <a:gridCol w="228600"/>
                <a:gridCol w="1219200"/>
                <a:gridCol w="304800"/>
                <a:gridCol w="1524000"/>
                <a:gridCol w="239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>
                          <a:latin typeface="Britannic Bold" pitchFamily="34" charset="0"/>
                        </a:rPr>
                        <a:t>Assets</a:t>
                      </a:r>
                      <a:endParaRPr lang="en-US" sz="2000" b="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ritannic Bold" pitchFamily="34" charset="0"/>
                        </a:rPr>
                        <a:t>2012</a:t>
                      </a:r>
                      <a:endParaRPr lang="en-US" b="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ritannic Bold" pitchFamily="34" charset="0"/>
                        </a:rPr>
                        <a:t>2011</a:t>
                      </a:r>
                      <a:endParaRPr lang="en-US" b="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rowSpan="10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Cash</a:t>
                      </a:r>
                      <a:r>
                        <a:rPr lang="en-US" sz="2000" baseline="0" dirty="0" smtClean="0"/>
                        <a:t> and Cash Equivalents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$617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$1,187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Program Service Revenue- Annual</a:t>
                      </a:r>
                      <a:r>
                        <a:rPr lang="en-US" sz="2000" baseline="0" dirty="0" smtClean="0"/>
                        <a:t> Benefit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$ 1111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$324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Assets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$1728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$1,511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ritannic Bold" pitchFamily="34" charset="0"/>
                        </a:rPr>
                        <a:t>Liabilities (Deficit)</a:t>
                      </a:r>
                      <a:endParaRPr lang="en-US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Britannic Bold" pitchFamily="34" charset="0"/>
                        </a:rPr>
                        <a:t>2012</a:t>
                      </a:r>
                      <a:endParaRPr lang="en-US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>
                          <a:latin typeface="Britannic Bold" pitchFamily="34" charset="0"/>
                        </a:rPr>
                        <a:t>2011</a:t>
                      </a:r>
                      <a:endParaRPr lang="en-US" b="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Office Expenses/Costs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$50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$345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Other </a:t>
                      </a:r>
                      <a:r>
                        <a:rPr lang="en-US" sz="2000" dirty="0" err="1" smtClean="0"/>
                        <a:t>Adminstrative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baseline="0" dirty="0" smtClean="0"/>
                        <a:t>Expenses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$1244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$771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Liabilities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1294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0000"/>
                          </a:solidFill>
                        </a:rPr>
                        <a:t>$1,116</a:t>
                      </a:r>
                      <a:endParaRPr lang="en-US" sz="200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9784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 Assets or Fund Balances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434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$395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-228600" y="1359694"/>
            <a:ext cx="93726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Statement of Financial Position</a:t>
            </a:r>
            <a:br>
              <a:rPr lang="en-US" sz="2800" dirty="0" smtClean="0"/>
            </a:br>
            <a:r>
              <a:rPr lang="en-US" sz="2800" dirty="0" smtClean="0"/>
              <a:t>For years ending December 31</a:t>
            </a:r>
            <a:r>
              <a:rPr lang="en-US" sz="2800" baseline="30000" dirty="0" smtClean="0"/>
              <a:t>st</a:t>
            </a:r>
            <a:r>
              <a:rPr lang="en-US" sz="2800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038600" y="1828800"/>
          <a:ext cx="48768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4800" y="1828800"/>
          <a:ext cx="3581400" cy="36220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148840"/>
                <a:gridCol w="238760"/>
                <a:gridCol w="1193800"/>
              </a:tblGrid>
              <a:tr h="69850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ritannic Bold" pitchFamily="34" charset="0"/>
                        </a:rPr>
                        <a:t>Revenue</a:t>
                      </a:r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ritannic Bold" pitchFamily="34" charset="0"/>
                        </a:rPr>
                        <a:t>Total  (US $)</a:t>
                      </a:r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Public Contributions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$577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Benefit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$1111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Print Fundraiser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$40.00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8500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</a:t>
                      </a:r>
                      <a:r>
                        <a:rPr lang="en-US" sz="2000" b="1" baseline="0" dirty="0" smtClean="0"/>
                        <a:t> Revenue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$1728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2971800" y="1295400"/>
          <a:ext cx="61722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0" y="1336665"/>
          <a:ext cx="3276600" cy="55213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752600"/>
                <a:gridCol w="228600"/>
                <a:gridCol w="1295400"/>
              </a:tblGrid>
              <a:tr h="800228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ritannic Bold" pitchFamily="34" charset="0"/>
                        </a:rPr>
                        <a:t>Expense</a:t>
                      </a:r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latin typeface="Britannic Bold" pitchFamily="34" charset="0"/>
                        </a:rPr>
                        <a:t>Total  (US $)</a:t>
                      </a:r>
                      <a:endParaRPr lang="en-US" sz="2400" dirty="0">
                        <a:latin typeface="Britannic Bold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167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Salary</a:t>
                      </a:r>
                      <a:r>
                        <a:rPr lang="en-US" sz="2000" baseline="0" dirty="0" smtClean="0"/>
                        <a:t>- Annual Stipend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$50.00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62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2012 Benefit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$436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7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Print</a:t>
                      </a:r>
                      <a:r>
                        <a:rPr lang="en-US" sz="2000" baseline="0" dirty="0" smtClean="0"/>
                        <a:t> Fundraiser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$254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7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Office Expenses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$223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295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Advertising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97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7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Meeting</a:t>
                      </a:r>
                      <a:r>
                        <a:rPr lang="en-US" sz="2000" baseline="0" dirty="0" smtClean="0"/>
                        <a:t> Expenses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62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Fees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729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Total</a:t>
                      </a:r>
                      <a:r>
                        <a:rPr lang="en-US" sz="2000" b="1" baseline="0" dirty="0" smtClean="0"/>
                        <a:t> Expenses</a:t>
                      </a:r>
                      <a:endParaRPr lang="en-US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$1294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>
                <a:latin typeface="Papyrus" pitchFamily="66" charset="0"/>
              </a:rPr>
              <a:t>We would like to thank our Sponsor for the 2012 Benefit</a:t>
            </a:r>
          </a:p>
          <a:p>
            <a:pPr marL="0" indent="0">
              <a:buNone/>
            </a:pPr>
            <a:r>
              <a:rPr lang="en-US" sz="2400" dirty="0" smtClean="0">
                <a:latin typeface="Papyrus" pitchFamily="66" charset="0"/>
              </a:rPr>
              <a:t>			</a:t>
            </a:r>
          </a:p>
          <a:p>
            <a:pPr marL="0" indent="0">
              <a:buNone/>
            </a:pPr>
            <a:r>
              <a:rPr lang="en-US" sz="2400" dirty="0" smtClean="0">
                <a:latin typeface="Papyrus" pitchFamily="66" charset="0"/>
              </a:rPr>
              <a:t>		</a:t>
            </a:r>
          </a:p>
          <a:p>
            <a:pPr marL="0" indent="0">
              <a:buNone/>
            </a:pPr>
            <a:r>
              <a:rPr lang="en-US" sz="2400" dirty="0" smtClean="0">
                <a:latin typeface="Papyrus" pitchFamily="66" charset="0"/>
              </a:rPr>
              <a:t>		</a:t>
            </a:r>
          </a:p>
          <a:p>
            <a:pPr marL="0" indent="0">
              <a:buNone/>
            </a:pPr>
            <a:r>
              <a:rPr lang="en-US" sz="2400" dirty="0" smtClean="0">
                <a:latin typeface="Papyrus" pitchFamily="66" charset="0"/>
              </a:rPr>
              <a:t>	 		</a:t>
            </a:r>
          </a:p>
          <a:p>
            <a:pPr marL="0" indent="0">
              <a:buNone/>
            </a:pPr>
            <a:r>
              <a:rPr lang="en-US" sz="2400" dirty="0" smtClean="0">
                <a:latin typeface="Papyrus" pitchFamily="66" charset="0"/>
              </a:rPr>
              <a:t>	</a:t>
            </a:r>
          </a:p>
          <a:p>
            <a:pPr marL="0" indent="0">
              <a:buNone/>
            </a:pPr>
            <a:endParaRPr lang="en-US" sz="2400" dirty="0" smtClean="0">
              <a:latin typeface="Papyrus" pitchFamily="66" charset="0"/>
            </a:endParaRPr>
          </a:p>
        </p:txBody>
      </p:sp>
      <p:pic>
        <p:nvPicPr>
          <p:cNvPr id="5" name="Picture 4" descr="studio logo.jp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733800" y="1752600"/>
            <a:ext cx="1600200" cy="1200448"/>
          </a:xfrm>
          <a:prstGeom prst="rect">
            <a:avLst/>
          </a:prstGeom>
        </p:spPr>
      </p:pic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3733800" y="2971800"/>
            <a:ext cx="1600200" cy="5053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ja-JP" sz="1400" b="0" i="0" u="none" strike="noStrike" cap="none" normalizeH="0" baseline="0" dirty="0" err="1" smtClean="0">
                <a:ln>
                  <a:noFill/>
                </a:ln>
                <a:solidFill>
                  <a:srgbClr val="215868"/>
                </a:solidFill>
                <a:effectLst/>
                <a:latin typeface="AntsyPants" pitchFamily="2" charset="0"/>
                <a:ea typeface="MS Mincho" pitchFamily="49" charset="-128"/>
                <a:cs typeface="Arial" pitchFamily="34" charset="0"/>
              </a:rPr>
              <a:t>Lagomorph</a:t>
            </a:r>
            <a:r>
              <a:rPr kumimoji="0" lang="en-US" altLang="ja-JP" sz="1400" b="0" i="0" u="none" strike="noStrike" cap="none" normalizeH="0" baseline="0" dirty="0" smtClean="0">
                <a:ln>
                  <a:noFill/>
                </a:ln>
                <a:solidFill>
                  <a:srgbClr val="215868"/>
                </a:solidFill>
                <a:effectLst/>
                <a:latin typeface="AntsyPants" pitchFamily="2" charset="0"/>
                <a:ea typeface="MS Mincho" pitchFamily="49" charset="-128"/>
                <a:cs typeface="Arial" pitchFamily="34" charset="0"/>
              </a:rPr>
              <a:t> Studios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0" y="3429000"/>
            <a:ext cx="914400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latin typeface="Papyrus" pitchFamily="66" charset="0"/>
              </a:rPr>
              <a:t>We would like to thank our Individual Sponsors for the 2012 Benefit</a:t>
            </a:r>
            <a:endParaRPr lang="en-US" sz="2800" dirty="0" smtClean="0">
              <a:latin typeface="Papyrus" pitchFamily="66" charset="0"/>
            </a:endParaRPr>
          </a:p>
          <a:p>
            <a:pPr lvl="1">
              <a:buFont typeface="Wingdings" pitchFamily="2" charset="2"/>
              <a:buChar char="v"/>
            </a:pPr>
            <a:r>
              <a:rPr lang="en-US" i="1" dirty="0" smtClean="0"/>
              <a:t> </a:t>
            </a:r>
            <a:r>
              <a:rPr lang="en-US" sz="2000" i="1" dirty="0" smtClean="0"/>
              <a:t>Matthew Fish, Jetty Kircher,, </a:t>
            </a:r>
            <a:r>
              <a:rPr lang="en-US" sz="2000" i="1" dirty="0" err="1" smtClean="0"/>
              <a:t>Melonie</a:t>
            </a:r>
            <a:r>
              <a:rPr lang="en-US" sz="2000" i="1" dirty="0" smtClean="0"/>
              <a:t> </a:t>
            </a:r>
            <a:r>
              <a:rPr lang="en-US" sz="2000" i="1" dirty="0" err="1" smtClean="0"/>
              <a:t>Bariola</a:t>
            </a:r>
            <a:r>
              <a:rPr lang="en-US" sz="2000" i="1" dirty="0" smtClean="0"/>
              <a:t> Jayne Ananias, Clyde and Jessie Cummings, Janet Davis</a:t>
            </a:r>
            <a:endParaRPr lang="en-US" sz="2000" dirty="0"/>
          </a:p>
        </p:txBody>
      </p:sp>
      <p:sp>
        <p:nvSpPr>
          <p:cNvPr id="32" name="Rectangle 31"/>
          <p:cNvSpPr/>
          <p:nvPr/>
        </p:nvSpPr>
        <p:spPr>
          <a:xfrm>
            <a:off x="0" y="5380672"/>
            <a:ext cx="9144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 smtClean="0">
                <a:latin typeface="Papyrus" pitchFamily="66" charset="0"/>
              </a:rPr>
              <a:t>We had many donations that were placed in our Spring </a:t>
            </a:r>
          </a:p>
          <a:p>
            <a:pPr algn="ctr"/>
            <a:r>
              <a:rPr lang="en-US" sz="3000" dirty="0" smtClean="0">
                <a:latin typeface="Papyrus" pitchFamily="66" charset="0"/>
              </a:rPr>
              <a:t>Fundraiser, please look for the acknowledgments in next years Annual Report</a:t>
            </a:r>
            <a:endParaRPr lang="en-US" sz="2800" dirty="0" smtClean="0">
              <a:latin typeface="Papyrus" pitchFamily="66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Lucida Calligraphy" pitchFamily="66" charset="0"/>
              </a:rPr>
              <a:t>The Ending Cancer in Our Generation Foundation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371600"/>
            <a:ext cx="9144000" cy="51816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000" i="1" dirty="0"/>
              <a:t/>
            </a:r>
            <a:br>
              <a:rPr lang="en-US" sz="3000" i="1" dirty="0"/>
            </a:br>
            <a:r>
              <a:rPr lang="en-US" sz="3000" i="1" dirty="0" smtClean="0">
                <a:latin typeface="Lucida Bright" pitchFamily="18" charset="0"/>
              </a:rPr>
              <a:t>We will be Approaching some big new fundraiser events in 2013. Keep and eye out for T-Shirts, Donations Rewards and more!  </a:t>
            </a:r>
          </a:p>
          <a:p>
            <a:pPr marL="0" indent="0" algn="ctr">
              <a:buNone/>
            </a:pPr>
            <a:endParaRPr lang="en-US" sz="3000" dirty="0">
              <a:latin typeface="Lucida Bright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artkittyshir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43200" y="3276600"/>
            <a:ext cx="3581400" cy="3581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944</TotalTime>
  <Words>529</Words>
  <Application>Microsoft Office PowerPoint</Application>
  <PresentationFormat>On-screen Show (4:3)</PresentationFormat>
  <Paragraphs>118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</vt:lpstr>
      <vt:lpstr>The Ending Cancer in Our Generation Foundation Board of Directors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Ending Cancer in Our Generation Foundation</dc:title>
  <dc:creator>Jettychan</dc:creator>
  <cp:lastModifiedBy>Jettychan</cp:lastModifiedBy>
  <cp:revision>52</cp:revision>
  <dcterms:created xsi:type="dcterms:W3CDTF">2012-05-10T13:42:33Z</dcterms:created>
  <dcterms:modified xsi:type="dcterms:W3CDTF">2014-07-22T00:23:12Z</dcterms:modified>
</cp:coreProperties>
</file>